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8" r:id="rId4"/>
    <p:sldId id="259" r:id="rId5"/>
    <p:sldId id="260" r:id="rId6"/>
    <p:sldId id="261" r:id="rId7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4" d="100"/>
          <a:sy n="114" d="100"/>
        </p:scale>
        <p:origin x="-108" y="-24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image" Target="../media/image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4992434-7658-47A6-8233-93E753590E70}" type="doc">
      <dgm:prSet loTypeId="urn:microsoft.com/office/officeart/2005/8/layout/hProcess9" loCatId="process" qsTypeId="urn:microsoft.com/office/officeart/2005/8/quickstyle/simple4" qsCatId="simple" csTypeId="urn:microsoft.com/office/officeart/2005/8/colors/accent0_1" csCatId="mainScheme" phldr="1"/>
      <dgm:spPr/>
    </dgm:pt>
    <dgm:pt modelId="{E305FD7A-E71A-4FCC-9E73-ACE7201A948D}">
      <dgm:prSet phldrT="[Text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1EAC7D13-6681-46B2-A922-AD055D5D7805}" type="parTrans" cxnId="{48537670-09BE-4074-88D5-47A13BB3C868}">
      <dgm:prSet/>
      <dgm:spPr/>
      <dgm:t>
        <a:bodyPr/>
        <a:lstStyle/>
        <a:p>
          <a:endParaRPr lang="en-US"/>
        </a:p>
      </dgm:t>
    </dgm:pt>
    <dgm:pt modelId="{61B3B6DE-8AD1-434B-895F-60B0E55A10A5}" type="sibTrans" cxnId="{48537670-09BE-4074-88D5-47A13BB3C868}">
      <dgm:prSet/>
      <dgm:spPr/>
      <dgm:t>
        <a:bodyPr/>
        <a:lstStyle/>
        <a:p>
          <a:endParaRPr lang="en-US"/>
        </a:p>
      </dgm:t>
    </dgm:pt>
    <dgm:pt modelId="{29C2D704-6D8F-47D5-B29A-71A6265BE573}">
      <dgm:prSet phldrT="[Text]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7247853A-7E77-4E3D-BBA1-58FD568977D2}" type="sibTrans" cxnId="{98E50175-481B-418E-9F7C-281842F2C7B4}">
      <dgm:prSet/>
      <dgm:spPr/>
      <dgm:t>
        <a:bodyPr/>
        <a:lstStyle/>
        <a:p>
          <a:endParaRPr lang="en-US"/>
        </a:p>
      </dgm:t>
    </dgm:pt>
    <dgm:pt modelId="{DA974AE8-BF17-4D4A-97E3-57AE794EC090}" type="parTrans" cxnId="{98E50175-481B-418E-9F7C-281842F2C7B4}">
      <dgm:prSet/>
      <dgm:spPr/>
      <dgm:t>
        <a:bodyPr/>
        <a:lstStyle/>
        <a:p>
          <a:endParaRPr lang="en-US"/>
        </a:p>
      </dgm:t>
    </dgm:pt>
    <dgm:pt modelId="{15909AC4-2C6B-4330-B11F-85134C598228}" type="pres">
      <dgm:prSet presAssocID="{C4992434-7658-47A6-8233-93E753590E70}" presName="CompostProcess" presStyleCnt="0">
        <dgm:presLayoutVars>
          <dgm:dir/>
          <dgm:resizeHandles val="exact"/>
        </dgm:presLayoutVars>
      </dgm:prSet>
      <dgm:spPr/>
    </dgm:pt>
    <dgm:pt modelId="{79309BE4-F1F0-4974-A23A-F089A9BF788C}" type="pres">
      <dgm:prSet presAssocID="{C4992434-7658-47A6-8233-93E753590E70}" presName="arrow" presStyleLbl="bgShp" presStyleIdx="0" presStyleCnt="1" custLinFactNeighborX="547" custLinFactNeighborY="8368"/>
      <dgm:spPr/>
    </dgm:pt>
    <dgm:pt modelId="{B535646B-29D5-4D76-8D08-56DD03A21C4E}" type="pres">
      <dgm:prSet presAssocID="{C4992434-7658-47A6-8233-93E753590E70}" presName="linearProcess" presStyleCnt="0"/>
      <dgm:spPr/>
    </dgm:pt>
    <dgm:pt modelId="{0D5B582B-2E76-412F-AE9C-EB7E976E994E}" type="pres">
      <dgm:prSet presAssocID="{29C2D704-6D8F-47D5-B29A-71A6265BE573}" presName="textNode" presStyleLbl="node1" presStyleIdx="0" presStyleCnt="2" custScaleX="149115" custScaleY="17737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D18D9F-0565-4378-9D99-62D432F7808F}" type="pres">
      <dgm:prSet presAssocID="{7247853A-7E77-4E3D-BBA1-58FD568977D2}" presName="sibTrans" presStyleCnt="0"/>
      <dgm:spPr/>
    </dgm:pt>
    <dgm:pt modelId="{33E9F256-8550-4303-85C4-826EA51F224E}" type="pres">
      <dgm:prSet presAssocID="{E305FD7A-E71A-4FCC-9E73-ACE7201A948D}" presName="textNode" presStyleLbl="node1" presStyleIdx="1" presStyleCnt="2" custScaleX="149115" custScaleY="177374">
        <dgm:presLayoutVars>
          <dgm:bulletEnabled val="1"/>
        </dgm:presLayoutVars>
      </dgm:prSet>
      <dgm:spPr/>
    </dgm:pt>
  </dgm:ptLst>
  <dgm:cxnLst>
    <dgm:cxn modelId="{D6190A2E-7074-4091-BEA6-C2D350F97E8D}" type="presOf" srcId="{E305FD7A-E71A-4FCC-9E73-ACE7201A948D}" destId="{33E9F256-8550-4303-85C4-826EA51F224E}" srcOrd="0" destOrd="0" presId="urn:microsoft.com/office/officeart/2005/8/layout/hProcess9"/>
    <dgm:cxn modelId="{98E50175-481B-418E-9F7C-281842F2C7B4}" srcId="{C4992434-7658-47A6-8233-93E753590E70}" destId="{29C2D704-6D8F-47D5-B29A-71A6265BE573}" srcOrd="0" destOrd="0" parTransId="{DA974AE8-BF17-4D4A-97E3-57AE794EC090}" sibTransId="{7247853A-7E77-4E3D-BBA1-58FD568977D2}"/>
    <dgm:cxn modelId="{AA6AC6B5-C5E4-4D63-8A78-6432B5C5A20A}" type="presOf" srcId="{29C2D704-6D8F-47D5-B29A-71A6265BE573}" destId="{0D5B582B-2E76-412F-AE9C-EB7E976E994E}" srcOrd="0" destOrd="0" presId="urn:microsoft.com/office/officeart/2005/8/layout/hProcess9"/>
    <dgm:cxn modelId="{C036C905-741A-445F-B6A4-42F9457CAA4B}" type="presOf" srcId="{C4992434-7658-47A6-8233-93E753590E70}" destId="{15909AC4-2C6B-4330-B11F-85134C598228}" srcOrd="0" destOrd="0" presId="urn:microsoft.com/office/officeart/2005/8/layout/hProcess9"/>
    <dgm:cxn modelId="{48537670-09BE-4074-88D5-47A13BB3C868}" srcId="{C4992434-7658-47A6-8233-93E753590E70}" destId="{E305FD7A-E71A-4FCC-9E73-ACE7201A948D}" srcOrd="1" destOrd="0" parTransId="{1EAC7D13-6681-46B2-A922-AD055D5D7805}" sibTransId="{61B3B6DE-8AD1-434B-895F-60B0E55A10A5}"/>
    <dgm:cxn modelId="{F4D0A9AD-FF7D-4B5B-8711-D1569F13095D}" type="presParOf" srcId="{15909AC4-2C6B-4330-B11F-85134C598228}" destId="{79309BE4-F1F0-4974-A23A-F089A9BF788C}" srcOrd="0" destOrd="0" presId="urn:microsoft.com/office/officeart/2005/8/layout/hProcess9"/>
    <dgm:cxn modelId="{3DF0071C-D7F8-4C8E-AF89-84F0F7727D87}" type="presParOf" srcId="{15909AC4-2C6B-4330-B11F-85134C598228}" destId="{B535646B-29D5-4D76-8D08-56DD03A21C4E}" srcOrd="1" destOrd="0" presId="urn:microsoft.com/office/officeart/2005/8/layout/hProcess9"/>
    <dgm:cxn modelId="{B719676B-F380-4478-9EB6-2A8569CD61D6}" type="presParOf" srcId="{B535646B-29D5-4D76-8D08-56DD03A21C4E}" destId="{0D5B582B-2E76-412F-AE9C-EB7E976E994E}" srcOrd="0" destOrd="0" presId="urn:microsoft.com/office/officeart/2005/8/layout/hProcess9"/>
    <dgm:cxn modelId="{E83C6311-84CB-4CA1-9096-EC0F78394C5F}" type="presParOf" srcId="{B535646B-29D5-4D76-8D08-56DD03A21C4E}" destId="{8DD18D9F-0565-4378-9D99-62D432F7808F}" srcOrd="1" destOrd="0" presId="urn:microsoft.com/office/officeart/2005/8/layout/hProcess9"/>
    <dgm:cxn modelId="{B6839B4B-6C5B-47FB-B039-E7A7D94CE850}" type="presParOf" srcId="{B535646B-29D5-4D76-8D08-56DD03A21C4E}" destId="{33E9F256-8550-4303-85C4-826EA51F224E}" srcOrd="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309BE4-F1F0-4974-A23A-F089A9BF788C}">
      <dsp:nvSpPr>
        <dsp:cNvPr id="0" name=""/>
        <dsp:cNvSpPr/>
      </dsp:nvSpPr>
      <dsp:spPr>
        <a:xfrm>
          <a:off x="685829" y="0"/>
          <a:ext cx="7319010" cy="4552950"/>
        </a:xfrm>
        <a:prstGeom prst="rightArrow">
          <a:avLst/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D5B582B-2E76-412F-AE9C-EB7E976E994E}">
      <dsp:nvSpPr>
        <dsp:cNvPr id="0" name=""/>
        <dsp:cNvSpPr/>
      </dsp:nvSpPr>
      <dsp:spPr>
        <a:xfrm>
          <a:off x="238126" y="661325"/>
          <a:ext cx="3851908" cy="3230299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 </a:t>
          </a:r>
          <a:endParaRPr lang="en-US" sz="6500" kern="1200" dirty="0"/>
        </a:p>
      </dsp:txBody>
      <dsp:txXfrm>
        <a:off x="395816" y="819015"/>
        <a:ext cx="3536528" cy="2914919"/>
      </dsp:txXfrm>
    </dsp:sp>
    <dsp:sp modelId="{33E9F256-8550-4303-85C4-826EA51F224E}">
      <dsp:nvSpPr>
        <dsp:cNvPr id="0" name=""/>
        <dsp:cNvSpPr/>
      </dsp:nvSpPr>
      <dsp:spPr>
        <a:xfrm>
          <a:off x="4520565" y="661325"/>
          <a:ext cx="3851908" cy="3230299"/>
        </a:xfrm>
        <a:prstGeom prst="round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 </a:t>
          </a:r>
          <a:endParaRPr lang="en-US" sz="6500" kern="1200" dirty="0"/>
        </a:p>
      </dsp:txBody>
      <dsp:txXfrm>
        <a:off x="4678255" y="819015"/>
        <a:ext cx="3536528" cy="29149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B9FA0-A825-4D9E-A2F5-7DDC314FB19D}" type="datetimeFigureOut">
              <a:rPr lang="en-US" smtClean="0"/>
              <a:t>12/11/2013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58FB3-FB66-472B-9A63-A364CD7D32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962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B9FA0-A825-4D9E-A2F5-7DDC314FB19D}" type="datetimeFigureOut">
              <a:rPr lang="en-US" smtClean="0"/>
              <a:t>12/11/2013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58FB3-FB66-472B-9A63-A364CD7D32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5951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B9FA0-A825-4D9E-A2F5-7DDC314FB19D}" type="datetimeFigureOut">
              <a:rPr lang="en-US" smtClean="0"/>
              <a:t>12/11/2013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58FB3-FB66-472B-9A63-A364CD7D32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6780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B9FA0-A825-4D9E-A2F5-7DDC314FB19D}" type="datetimeFigureOut">
              <a:rPr lang="en-US" smtClean="0"/>
              <a:t>12/11/2013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58FB3-FB66-472B-9A63-A364CD7D32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605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B9FA0-A825-4D9E-A2F5-7DDC314FB19D}" type="datetimeFigureOut">
              <a:rPr lang="en-US" smtClean="0"/>
              <a:t>12/11/2013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58FB3-FB66-472B-9A63-A364CD7D32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993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B9FA0-A825-4D9E-A2F5-7DDC314FB19D}" type="datetimeFigureOut">
              <a:rPr lang="en-US" smtClean="0"/>
              <a:t>12/11/2013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58FB3-FB66-472B-9A63-A364CD7D32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307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B9FA0-A825-4D9E-A2F5-7DDC314FB19D}" type="datetimeFigureOut">
              <a:rPr lang="en-US" smtClean="0"/>
              <a:t>12/11/2013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58FB3-FB66-472B-9A63-A364CD7D32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526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B9FA0-A825-4D9E-A2F5-7DDC314FB19D}" type="datetimeFigureOut">
              <a:rPr lang="en-US" smtClean="0"/>
              <a:t>12/11/2013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58FB3-FB66-472B-9A63-A364CD7D32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989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B9FA0-A825-4D9E-A2F5-7DDC314FB19D}" type="datetimeFigureOut">
              <a:rPr lang="en-US" smtClean="0"/>
              <a:t>12/11/2013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58FB3-FB66-472B-9A63-A364CD7D32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9302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B9FA0-A825-4D9E-A2F5-7DDC314FB19D}" type="datetimeFigureOut">
              <a:rPr lang="en-US" smtClean="0"/>
              <a:t>12/11/2013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58FB3-FB66-472B-9A63-A364CD7D32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8236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B9FA0-A825-4D9E-A2F5-7DDC314FB19D}" type="datetimeFigureOut">
              <a:rPr lang="en-US" smtClean="0"/>
              <a:t>12/11/2013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58FB3-FB66-472B-9A63-A364CD7D32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6684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4B9FA0-A825-4D9E-A2F5-7DDC314FB19D}" type="datetimeFigureOut">
              <a:rPr lang="en-US" smtClean="0"/>
              <a:t>12/11/2013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B58FB3-FB66-472B-9A63-A364CD7D32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007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" y="3526631"/>
            <a:ext cx="5867400" cy="873919"/>
          </a:xfrm>
          <a:solidFill>
            <a:srgbClr val="000000">
              <a:alpha val="50196"/>
            </a:srgb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Progressive Movement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3200400" y="4476750"/>
            <a:ext cx="3630336" cy="609600"/>
          </a:xfrm>
          <a:solidFill>
            <a:schemeClr val="tx1">
              <a:alpha val="50196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1890’s – 1910’s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2535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bg1"/>
            </a:gs>
            <a:gs pos="70000">
              <a:schemeClr val="bg1">
                <a:lumMod val="65000"/>
              </a:schemeClr>
            </a:gs>
            <a:gs pos="0">
              <a:schemeClr val="tx1">
                <a:lumMod val="75000"/>
                <a:lumOff val="25000"/>
              </a:schemeClr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244624529"/>
              </p:ext>
            </p:extLst>
          </p:nvPr>
        </p:nvGraphicFramePr>
        <p:xfrm>
          <a:off x="381000" y="590550"/>
          <a:ext cx="8610600" cy="4552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Gilded Age to Progressive Era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9971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05979"/>
            <a:ext cx="5257800" cy="857250"/>
          </a:xfrm>
          <a:solidFill>
            <a:srgbClr val="000000">
              <a:alpha val="50196"/>
            </a:srgb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Progressive Mission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685800" y="2495550"/>
            <a:ext cx="8305800" cy="2114550"/>
          </a:xfrm>
          <a:solidFill>
            <a:srgbClr val="000000">
              <a:alpha val="34902"/>
            </a:srgb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rmAutofit fontScale="92500"/>
          </a:bodyPr>
          <a:lstStyle/>
          <a:p>
            <a:r>
              <a:rPr lang="en-US" dirty="0" smtClean="0"/>
              <a:t>Goal: Help Those Who Cannot Help Themselves</a:t>
            </a:r>
          </a:p>
          <a:p>
            <a:r>
              <a:rPr lang="en-US" dirty="0" smtClean="0"/>
              <a:t>Goal: Advance Society; Move Forward</a:t>
            </a:r>
          </a:p>
          <a:p>
            <a:r>
              <a:rPr lang="en-US" dirty="0" smtClean="0"/>
              <a:t>Both Democrats and Republicans were progressives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3526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4800600" cy="765572"/>
          </a:xfrm>
          <a:solidFill>
            <a:srgbClr val="000000">
              <a:alpha val="50196"/>
            </a:srgb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dirty="0" smtClean="0"/>
              <a:t>Progressive Reforms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0" y="3429000"/>
            <a:ext cx="5410200" cy="1371600"/>
          </a:xfrm>
          <a:solidFill>
            <a:srgbClr val="000000">
              <a:alpha val="50196"/>
            </a:srgb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rmAutofit fontScale="92500" lnSpcReduction="20000"/>
          </a:bodyPr>
          <a:lstStyle/>
          <a:p>
            <a:r>
              <a:rPr lang="en-US" dirty="0" smtClean="0"/>
              <a:t>Recall of Elected Officials</a:t>
            </a:r>
          </a:p>
          <a:p>
            <a:r>
              <a:rPr lang="en-US" dirty="0" smtClean="0"/>
              <a:t>Initiatives and Referendums</a:t>
            </a:r>
          </a:p>
          <a:p>
            <a:r>
              <a:rPr lang="en-US" dirty="0" smtClean="0"/>
              <a:t>Child Labor Laws</a:t>
            </a:r>
          </a:p>
        </p:txBody>
      </p:sp>
    </p:spTree>
    <p:extLst>
      <p:ext uri="{BB962C8B-B14F-4D97-AF65-F5344CB8AC3E}">
        <p14:creationId xmlns:p14="http://schemas.microsoft.com/office/powerpoint/2010/main" val="3550967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5943600" cy="857250"/>
          </a:xfrm>
          <a:solidFill>
            <a:srgbClr val="000000">
              <a:alpha val="50196"/>
            </a:srgb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Progressive Reforms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76600" y="3181350"/>
            <a:ext cx="5562600" cy="1828799"/>
          </a:xfrm>
          <a:solidFill>
            <a:srgbClr val="000000">
              <a:alpha val="50196"/>
            </a:srgb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dirty="0" smtClean="0"/>
              <a:t>Requiring Truth in Advertising</a:t>
            </a:r>
          </a:p>
          <a:p>
            <a:r>
              <a:rPr lang="en-US" dirty="0" smtClean="0"/>
              <a:t>Establishing Public Utilities</a:t>
            </a:r>
          </a:p>
          <a:p>
            <a:r>
              <a:rPr lang="en-US" dirty="0" smtClean="0"/>
              <a:t>Guaranteeing Bank Deposits</a:t>
            </a:r>
          </a:p>
        </p:txBody>
      </p:sp>
    </p:spTree>
    <p:extLst>
      <p:ext uri="{BB962C8B-B14F-4D97-AF65-F5344CB8AC3E}">
        <p14:creationId xmlns:p14="http://schemas.microsoft.com/office/powerpoint/2010/main" val="1965971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0400" y="285750"/>
            <a:ext cx="5410200" cy="857250"/>
          </a:xfrm>
          <a:solidFill>
            <a:srgbClr val="000000">
              <a:alpha val="50196"/>
            </a:srgb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Progressive Reforms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562350"/>
            <a:ext cx="4800600" cy="1295399"/>
          </a:xfrm>
          <a:solidFill>
            <a:srgbClr val="000000">
              <a:alpha val="50196"/>
            </a:srgb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dirty="0" smtClean="0"/>
              <a:t>Food Safety Standards</a:t>
            </a:r>
          </a:p>
          <a:p>
            <a:r>
              <a:rPr lang="en-US" dirty="0" smtClean="0"/>
              <a:t>Public Health Standards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7417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394</TotalTime>
  <Words>67</Words>
  <Application>Microsoft Office PowerPoint</Application>
  <PresentationFormat>On-screen Show (16:9)</PresentationFormat>
  <Paragraphs>20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Progressive Movement</vt:lpstr>
      <vt:lpstr>Gilded Age to Progressive Era</vt:lpstr>
      <vt:lpstr>Progressive Mission</vt:lpstr>
      <vt:lpstr>Progressive Reforms</vt:lpstr>
      <vt:lpstr>Progressive Reforms</vt:lpstr>
      <vt:lpstr>Progressive Reforms</vt:lpstr>
    </vt:vector>
  </TitlesOfParts>
  <Company>USD469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Progressive Movement</dc:title>
  <dc:creator>Matthew Carlson</dc:creator>
  <cp:lastModifiedBy>Matthew Carlson</cp:lastModifiedBy>
  <cp:revision>10</cp:revision>
  <dcterms:created xsi:type="dcterms:W3CDTF">2013-12-11T14:18:44Z</dcterms:created>
  <dcterms:modified xsi:type="dcterms:W3CDTF">2013-12-11T20:52:55Z</dcterms:modified>
</cp:coreProperties>
</file>